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68" r:id="rId3"/>
    <p:sldId id="257" r:id="rId4"/>
    <p:sldId id="259" r:id="rId5"/>
    <p:sldId id="260" r:id="rId6"/>
    <p:sldId id="261" r:id="rId7"/>
    <p:sldId id="265" r:id="rId8"/>
    <p:sldId id="266" r:id="rId9"/>
    <p:sldId id="267" r:id="rId10"/>
    <p:sldId id="269" r:id="rId11"/>
    <p:sldId id="270" r:id="rId12"/>
    <p:sldId id="276" r:id="rId13"/>
    <p:sldId id="277" r:id="rId14"/>
    <p:sldId id="278" r:id="rId15"/>
    <p:sldId id="279" r:id="rId16"/>
    <p:sldId id="272" r:id="rId17"/>
    <p:sldId id="273" r:id="rId18"/>
    <p:sldId id="274" r:id="rId19"/>
    <p:sldId id="275" r:id="rId20"/>
    <p:sldId id="280" r:id="rId21"/>
    <p:sldId id="281" r:id="rId22"/>
    <p:sldId id="282" r:id="rId23"/>
    <p:sldId id="283"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12/05/1442</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12/05/1442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12/05/1442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12/05/1442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12/05/1442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12/05/1442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12/05/1442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12/05/1442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12/05/1442</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audio" Target="../media/audio4.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pPr algn="ctr"/>
            <a:r>
              <a:rPr lang="ar-IQ" dirty="0" smtClean="0"/>
              <a:t>التخلف </a:t>
            </a:r>
            <a:r>
              <a:rPr lang="ar-IQ" dirty="0" smtClean="0"/>
              <a:t>العقلي(3) </a:t>
            </a:r>
            <a:endParaRPr lang="ar-SA" dirty="0"/>
          </a:p>
        </p:txBody>
      </p:sp>
      <p:sp>
        <p:nvSpPr>
          <p:cNvPr id="3" name="عنوان فرعي 2"/>
          <p:cNvSpPr>
            <a:spLocks noGrp="1"/>
          </p:cNvSpPr>
          <p:nvPr>
            <p:ph type="subTitle" idx="1"/>
          </p:nvPr>
        </p:nvSpPr>
        <p:spPr>
          <a:xfrm>
            <a:off x="1371600" y="5589240"/>
            <a:ext cx="45719" cy="49560"/>
          </a:xfrm>
        </p:spPr>
        <p:txBody>
          <a:bodyPr>
            <a:normAutofit fontScale="25000" lnSpcReduction="20000"/>
          </a:bodyPr>
          <a:lstStyle/>
          <a:p>
            <a:endParaRPr lang="ar-SA" dirty="0"/>
          </a:p>
        </p:txBody>
      </p:sp>
    </p:spTree>
    <p:extLst>
      <p:ext uri="{BB962C8B-B14F-4D97-AF65-F5344CB8AC3E}">
        <p14:creationId xmlns="" xmlns:p14="http://schemas.microsoft.com/office/powerpoint/2010/main" val="1108684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r>
              <a:rPr lang="ar-IQ" dirty="0" smtClean="0">
                <a:solidFill>
                  <a:srgbClr val="FF0000"/>
                </a:solidFill>
              </a:rPr>
              <a:t>2.الحصبة</a:t>
            </a:r>
            <a:r>
              <a:rPr lang="ar-IQ" dirty="0" smtClean="0"/>
              <a:t> </a:t>
            </a:r>
            <a:r>
              <a:rPr lang="ar-IQ" dirty="0" err="1" smtClean="0">
                <a:solidFill>
                  <a:srgbClr val="FF0000"/>
                </a:solidFill>
              </a:rPr>
              <a:t>الالمانية</a:t>
            </a:r>
            <a:r>
              <a:rPr lang="ar-IQ" dirty="0" smtClean="0"/>
              <a:t> :تعتبر الحصبة </a:t>
            </a:r>
            <a:r>
              <a:rPr lang="ar-IQ" dirty="0" err="1" smtClean="0"/>
              <a:t>الالمانية</a:t>
            </a:r>
            <a:r>
              <a:rPr lang="ar-IQ" dirty="0" smtClean="0"/>
              <a:t> من </a:t>
            </a:r>
            <a:r>
              <a:rPr lang="ar-IQ" dirty="0" err="1" smtClean="0"/>
              <a:t>الامراض</a:t>
            </a:r>
            <a:r>
              <a:rPr lang="ar-IQ" dirty="0" smtClean="0"/>
              <a:t> المسببة بشكل واضح للتخلف العقلي ومن أخطر </a:t>
            </a:r>
            <a:r>
              <a:rPr lang="ar-IQ" dirty="0" err="1" smtClean="0"/>
              <a:t>الامراض</a:t>
            </a:r>
            <a:r>
              <a:rPr lang="ar-IQ" dirty="0" smtClean="0"/>
              <a:t> التي تصاب </a:t>
            </a:r>
            <a:r>
              <a:rPr lang="ar-IQ" dirty="0" err="1" smtClean="0"/>
              <a:t>بها</a:t>
            </a:r>
            <a:r>
              <a:rPr lang="ar-IQ" dirty="0" smtClean="0"/>
              <a:t> </a:t>
            </a:r>
            <a:r>
              <a:rPr lang="ar-IQ" dirty="0" err="1" smtClean="0"/>
              <a:t>الانثى</a:t>
            </a:r>
            <a:r>
              <a:rPr lang="ar-IQ" dirty="0" smtClean="0"/>
              <a:t> خلال فترة الحمل .فقد اثبتت الدراسات ان لهذا المرض علاقة كبيرة مع بعض التشوهات الخلقية للمولود , ومنها فقدان البصر او السمع او امراض القلب وصغر وكبرحجم الجمجمةوالتهاب السحايا الدماغي واستسقاء الدماغ علما بان جميع هذه الاعراض مرتبطة بالتخلف العقلي عند المولود.</a:t>
            </a:r>
            <a:endParaRPr lang="ar-SA" dirty="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246205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93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r>
              <a:rPr lang="ar-IQ" dirty="0" smtClean="0">
                <a:solidFill>
                  <a:srgbClr val="FF0000"/>
                </a:solidFill>
              </a:rPr>
              <a:t>3-اختلاف العامل </a:t>
            </a:r>
            <a:r>
              <a:rPr lang="ar-IQ" dirty="0" err="1" smtClean="0">
                <a:solidFill>
                  <a:srgbClr val="FF0000"/>
                </a:solidFill>
              </a:rPr>
              <a:t>الرايزيسي</a:t>
            </a:r>
            <a:r>
              <a:rPr lang="ar-IQ" dirty="0" smtClean="0">
                <a:solidFill>
                  <a:srgbClr val="FF0000"/>
                </a:solidFill>
              </a:rPr>
              <a:t> </a:t>
            </a:r>
            <a:r>
              <a:rPr lang="en-US" dirty="0" smtClean="0">
                <a:solidFill>
                  <a:srgbClr val="FF0000"/>
                </a:solidFill>
              </a:rPr>
              <a:t>RH</a:t>
            </a:r>
          </a:p>
          <a:p>
            <a:r>
              <a:rPr lang="ar-IQ" dirty="0" smtClean="0"/>
              <a:t>تدل التجارب التي </a:t>
            </a:r>
            <a:r>
              <a:rPr lang="ar-IQ" dirty="0" err="1" smtClean="0"/>
              <a:t>اجريت</a:t>
            </a:r>
            <a:r>
              <a:rPr lang="ar-IQ" dirty="0" smtClean="0"/>
              <a:t> على عدد كبير من المجتمعات لمعرفة مدى انتشار العامل </a:t>
            </a:r>
            <a:r>
              <a:rPr lang="ar-IQ" dirty="0" err="1" smtClean="0"/>
              <a:t>الرايزيسي</a:t>
            </a:r>
            <a:r>
              <a:rPr lang="ar-IQ" dirty="0" smtClean="0"/>
              <a:t> بصفة سائدة حيث </a:t>
            </a:r>
            <a:r>
              <a:rPr lang="ar-IQ" dirty="0" err="1" smtClean="0"/>
              <a:t>اشارت</a:t>
            </a:r>
            <a:r>
              <a:rPr lang="ar-IQ" dirty="0" smtClean="0"/>
              <a:t> هذه الدراسة </a:t>
            </a:r>
            <a:r>
              <a:rPr lang="ar-IQ" dirty="0" err="1" smtClean="0"/>
              <a:t>ان</a:t>
            </a:r>
            <a:r>
              <a:rPr lang="ar-IQ" dirty="0" smtClean="0"/>
              <a:t> حوالي 85% من المجتمعات البشرية يوجد </a:t>
            </a:r>
            <a:r>
              <a:rPr lang="ar-IQ" dirty="0" err="1" smtClean="0"/>
              <a:t>بها</a:t>
            </a:r>
            <a:r>
              <a:rPr lang="ar-IQ" dirty="0" smtClean="0"/>
              <a:t> هذا العامل بصفة سائدة و15% فقط هم من لا تحتوي دماءهم على هذا العامل بصفة سائدة , ويؤدي اختلاف العامل الرايزيسي بين الام والاب (اي اذا كان الاب يحمل عامل رايزيسي موجب والام تحمل عامل رايزيسي سالب فان الجنين سوف يحمل عامل رايزيسي موجب بسبب سيادة العامل الموجب حسب قانون مندل في الوراثة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995741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06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r>
              <a:rPr lang="ar-IQ" dirty="0" smtClean="0"/>
              <a:t>وبسبب هذا الاختلاف بين العامل </a:t>
            </a:r>
            <a:r>
              <a:rPr lang="ar-IQ" dirty="0" err="1" smtClean="0"/>
              <a:t>الرايزيسي</a:t>
            </a:r>
            <a:r>
              <a:rPr lang="ar-IQ" dirty="0" smtClean="0"/>
              <a:t> للام والجنين تتكون </a:t>
            </a:r>
            <a:r>
              <a:rPr lang="ar-IQ" dirty="0" err="1" smtClean="0"/>
              <a:t>الاجسام</a:t>
            </a:r>
            <a:r>
              <a:rPr lang="ar-IQ" dirty="0" smtClean="0"/>
              <a:t> المضادة في دم </a:t>
            </a:r>
            <a:r>
              <a:rPr lang="ar-IQ" dirty="0" err="1" smtClean="0"/>
              <a:t>الام</a:t>
            </a:r>
            <a:r>
              <a:rPr lang="ar-IQ" dirty="0" smtClean="0"/>
              <a:t> وتعمل هذه </a:t>
            </a:r>
            <a:r>
              <a:rPr lang="ar-IQ" dirty="0" err="1" smtClean="0"/>
              <a:t>الاجسام</a:t>
            </a:r>
            <a:r>
              <a:rPr lang="ar-IQ" dirty="0" smtClean="0"/>
              <a:t> على مهاجمة كريات الدم الحمراء عند الجنين مما يؤدي </a:t>
            </a:r>
            <a:r>
              <a:rPr lang="ar-IQ" dirty="0" err="1" smtClean="0"/>
              <a:t>الى</a:t>
            </a:r>
            <a:r>
              <a:rPr lang="ar-IQ" dirty="0" smtClean="0"/>
              <a:t> تكسر دم الجنين وحدوث خلل في الجهاز العصبي المركزي وهذه الحالة تحدث للطفل الثاني وليس </a:t>
            </a:r>
            <a:r>
              <a:rPr lang="ar-IQ" dirty="0" err="1" smtClean="0"/>
              <a:t>الاول</a:t>
            </a:r>
            <a:r>
              <a:rPr lang="ar-IQ" dirty="0" smtClean="0"/>
              <a:t> الذي يخرج سالما     </a:t>
            </a:r>
            <a:endParaRPr lang="en-US" dirty="0" smtClean="0"/>
          </a:p>
          <a:p>
            <a:r>
              <a:rPr lang="ar-IQ" smtClean="0"/>
              <a:t>حتى </a:t>
            </a:r>
            <a:r>
              <a:rPr lang="ar-IQ" dirty="0" smtClean="0"/>
              <a:t>مع اختلاف العامل </a:t>
            </a:r>
            <a:r>
              <a:rPr lang="ar-IQ" dirty="0" err="1" smtClean="0"/>
              <a:t>الرايزيسي</a:t>
            </a:r>
            <a:r>
              <a:rPr lang="ar-IQ" dirty="0" smtClean="0"/>
              <a:t> بين </a:t>
            </a:r>
            <a:r>
              <a:rPr lang="ar-IQ" dirty="0" err="1" smtClean="0"/>
              <a:t>الام</a:t>
            </a:r>
            <a:r>
              <a:rPr lang="ar-IQ" dirty="0" smtClean="0"/>
              <a:t> والطفل حيث </a:t>
            </a:r>
            <a:r>
              <a:rPr lang="ar-IQ" dirty="0" err="1" smtClean="0"/>
              <a:t>ان</a:t>
            </a:r>
            <a:r>
              <a:rPr lang="ar-IQ" dirty="0" smtClean="0"/>
              <a:t> </a:t>
            </a:r>
            <a:r>
              <a:rPr lang="ar-IQ" dirty="0" err="1" smtClean="0"/>
              <a:t>الام</a:t>
            </a:r>
            <a:r>
              <a:rPr lang="ar-IQ" dirty="0" smtClean="0"/>
              <a:t> تحتفظ </a:t>
            </a:r>
            <a:r>
              <a:rPr lang="ar-IQ" dirty="0" err="1" smtClean="0"/>
              <a:t>بالاجسام</a:t>
            </a:r>
            <a:r>
              <a:rPr lang="ar-IQ" dirty="0" smtClean="0"/>
              <a:t> المضادة في جسمها عند انفصال الحبل السري للوليد حيث يختلط دم </a:t>
            </a:r>
            <a:r>
              <a:rPr lang="ar-IQ" dirty="0" err="1" smtClean="0"/>
              <a:t>الام</a:t>
            </a:r>
            <a:r>
              <a:rPr lang="ar-IQ" dirty="0" smtClean="0"/>
              <a:t> ودم الجنين بعد الحمل </a:t>
            </a:r>
            <a:r>
              <a:rPr lang="ar-IQ" dirty="0" err="1" smtClean="0"/>
              <a:t>الاول</a:t>
            </a:r>
            <a:r>
              <a:rPr lang="ar-IQ" dirty="0" smtClean="0"/>
              <a:t> , وتطور الطب الحديث وتغلب على هذه المشكلة عن طريق حقن </a:t>
            </a:r>
            <a:r>
              <a:rPr lang="ar-IQ" dirty="0" err="1" smtClean="0"/>
              <a:t>الام</a:t>
            </a:r>
            <a:r>
              <a:rPr lang="ar-IQ" dirty="0" smtClean="0"/>
              <a:t> </a:t>
            </a:r>
            <a:r>
              <a:rPr lang="ar-IQ" dirty="0" err="1" smtClean="0"/>
              <a:t>بابرة</a:t>
            </a:r>
            <a:r>
              <a:rPr lang="ar-IQ" dirty="0" smtClean="0"/>
              <a:t> تحتوي على مادة (</a:t>
            </a:r>
            <a:r>
              <a:rPr lang="en-US" dirty="0" err="1" smtClean="0"/>
              <a:t>Gamaolobuin</a:t>
            </a:r>
            <a:r>
              <a:rPr lang="ar-IQ" dirty="0" smtClean="0"/>
              <a:t>)بعد الولادة </a:t>
            </a:r>
            <a:r>
              <a:rPr lang="ar-IQ" dirty="0" err="1" smtClean="0"/>
              <a:t>ب</a:t>
            </a:r>
            <a:r>
              <a:rPr lang="ar-IQ" dirty="0" smtClean="0"/>
              <a:t>(72) ساعة وتعمل هذه المادة على وقف </a:t>
            </a:r>
            <a:r>
              <a:rPr lang="ar-IQ" dirty="0" err="1" smtClean="0"/>
              <a:t>انتاج</a:t>
            </a:r>
            <a:r>
              <a:rPr lang="ar-IQ" dirty="0" smtClean="0"/>
              <a:t> </a:t>
            </a:r>
            <a:r>
              <a:rPr lang="ar-IQ" dirty="0" err="1" smtClean="0"/>
              <a:t>الاجسام</a:t>
            </a:r>
            <a:r>
              <a:rPr lang="ar-IQ" dirty="0" smtClean="0"/>
              <a:t> المضادة لدى </a:t>
            </a:r>
            <a:r>
              <a:rPr lang="ar-IQ" dirty="0" err="1" smtClean="0"/>
              <a:t>الام</a:t>
            </a:r>
            <a:r>
              <a:rPr lang="ar-IQ" dirty="0" smtClean="0"/>
              <a:t> .</a:t>
            </a:r>
            <a:endParaRPr lang="en-US" dirty="0" smtClean="0"/>
          </a:p>
          <a:p>
            <a:endParaRPr lang="ar-SA" dirty="0"/>
          </a:p>
        </p:txBody>
      </p:sp>
      <p:pic>
        <p:nvPicPr>
          <p:cNvPr id="6"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7442511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7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r>
              <a:rPr lang="ar-IQ" dirty="0" smtClean="0"/>
              <a:t>4- الزهري </a:t>
            </a:r>
            <a:r>
              <a:rPr lang="ar-IQ" dirty="0" err="1" smtClean="0"/>
              <a:t>الولادي</a:t>
            </a:r>
            <a:r>
              <a:rPr lang="ar-IQ" dirty="0" smtClean="0"/>
              <a:t> :</a:t>
            </a:r>
            <a:endParaRPr lang="en-US" dirty="0" smtClean="0"/>
          </a:p>
          <a:p>
            <a:r>
              <a:rPr lang="ar-IQ" dirty="0" smtClean="0"/>
              <a:t>من الأمراض التي تتعرض لها </a:t>
            </a:r>
            <a:r>
              <a:rPr lang="ar-IQ" dirty="0" err="1" smtClean="0"/>
              <a:t>الام</a:t>
            </a:r>
            <a:r>
              <a:rPr lang="ar-IQ" dirty="0" smtClean="0"/>
              <a:t> ولها </a:t>
            </a:r>
            <a:r>
              <a:rPr lang="ar-IQ" dirty="0" smtClean="0"/>
              <a:t>تأثير </a:t>
            </a:r>
            <a:r>
              <a:rPr lang="ar-IQ" dirty="0" smtClean="0"/>
              <a:t>سلبي على الطفل عند ولادته , </a:t>
            </a:r>
            <a:r>
              <a:rPr lang="ar-IQ" dirty="0" smtClean="0"/>
              <a:t>لذا </a:t>
            </a:r>
            <a:r>
              <a:rPr lang="ar-IQ" dirty="0" smtClean="0"/>
              <a:t>يجب الأهتمام بحالة الام الصحية اثناء الحمل من أجل صحتها وصحة الجنين ايضا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4585010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8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r>
              <a:rPr lang="ar-IQ" dirty="0" smtClean="0"/>
              <a:t>5- تعاطي العقاقير </a:t>
            </a:r>
            <a:r>
              <a:rPr lang="ar-IQ" dirty="0" err="1" smtClean="0"/>
              <a:t>والادوية</a:t>
            </a:r>
            <a:r>
              <a:rPr lang="ar-IQ" dirty="0" smtClean="0"/>
              <a:t> </a:t>
            </a:r>
            <a:r>
              <a:rPr lang="ar-IQ" dirty="0" err="1" smtClean="0"/>
              <a:t>اثناء</a:t>
            </a:r>
            <a:r>
              <a:rPr lang="ar-IQ" dirty="0" smtClean="0"/>
              <a:t> الحمل :</a:t>
            </a:r>
            <a:endParaRPr lang="en-US" dirty="0" smtClean="0"/>
          </a:p>
          <a:p>
            <a:r>
              <a:rPr lang="ar-IQ" dirty="0" err="1" smtClean="0"/>
              <a:t>ان</a:t>
            </a:r>
            <a:r>
              <a:rPr lang="ar-IQ" dirty="0" smtClean="0"/>
              <a:t> تعاطي </a:t>
            </a:r>
            <a:r>
              <a:rPr lang="ar-IQ" dirty="0" err="1" smtClean="0"/>
              <a:t>الادوية</a:t>
            </a:r>
            <a:r>
              <a:rPr lang="ar-IQ" dirty="0" smtClean="0"/>
              <a:t> والعقاقير </a:t>
            </a:r>
            <a:r>
              <a:rPr lang="ar-IQ" dirty="0" err="1" smtClean="0"/>
              <a:t>اثناء</a:t>
            </a:r>
            <a:r>
              <a:rPr lang="ar-IQ" dirty="0" smtClean="0"/>
              <a:t> الحمل لها تأثير سلبي على صحة الجنين وعلى نموه وهذا </a:t>
            </a:r>
            <a:r>
              <a:rPr lang="ar-IQ" dirty="0" err="1" smtClean="0"/>
              <a:t>يؤدية</a:t>
            </a:r>
            <a:r>
              <a:rPr lang="ar-IQ" dirty="0" smtClean="0"/>
              <a:t> </a:t>
            </a:r>
            <a:r>
              <a:rPr lang="ar-IQ" dirty="0" err="1" smtClean="0"/>
              <a:t>الى</a:t>
            </a:r>
            <a:r>
              <a:rPr lang="ar-IQ" dirty="0" smtClean="0"/>
              <a:t> تشوهات خلقية متعددة والدليل على لك ما جرى في الستينات من هذا القرن عندما تم تناول عقار يسمى </a:t>
            </a:r>
            <a:r>
              <a:rPr lang="en-US" dirty="0" smtClean="0"/>
              <a:t>Thalidomide  </a:t>
            </a:r>
            <a:r>
              <a:rPr lang="ar-IQ" dirty="0" smtClean="0"/>
              <a:t>حيث دلت الوقائع على </a:t>
            </a:r>
            <a:r>
              <a:rPr lang="ar-IQ" dirty="0" err="1" smtClean="0"/>
              <a:t>ان</a:t>
            </a:r>
            <a:r>
              <a:rPr lang="ar-IQ" dirty="0" smtClean="0"/>
              <a:t> حوالي 3.666 طفل </a:t>
            </a:r>
            <a:r>
              <a:rPr lang="ar-IQ" dirty="0" err="1" smtClean="0"/>
              <a:t>اصيبوا</a:t>
            </a:r>
            <a:r>
              <a:rPr lang="ar-IQ" dirty="0" smtClean="0"/>
              <a:t> </a:t>
            </a:r>
            <a:r>
              <a:rPr lang="ar-IQ" dirty="0" err="1" smtClean="0"/>
              <a:t>انذاك</a:t>
            </a:r>
            <a:r>
              <a:rPr lang="ar-IQ" dirty="0" smtClean="0"/>
              <a:t> بتشوهات خلقية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538266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6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r>
              <a:rPr lang="ar-IQ" dirty="0" smtClean="0"/>
              <a:t>6- </a:t>
            </a:r>
            <a:r>
              <a:rPr lang="ar-IQ" dirty="0" err="1" smtClean="0"/>
              <a:t>الادمان</a:t>
            </a:r>
            <a:r>
              <a:rPr lang="ar-IQ" dirty="0" smtClean="0"/>
              <a:t> على تناول الكحول :</a:t>
            </a:r>
            <a:endParaRPr lang="en-US" dirty="0" smtClean="0"/>
          </a:p>
          <a:p>
            <a:r>
              <a:rPr lang="ar-IQ" dirty="0" smtClean="0"/>
              <a:t>تشير الدراسات </a:t>
            </a:r>
            <a:r>
              <a:rPr lang="ar-IQ" dirty="0" err="1" smtClean="0"/>
              <a:t>الى</a:t>
            </a:r>
            <a:r>
              <a:rPr lang="ar-IQ" dirty="0" smtClean="0"/>
              <a:t> أن تناول </a:t>
            </a:r>
            <a:r>
              <a:rPr lang="ar-IQ" dirty="0" err="1" smtClean="0"/>
              <a:t>الام</a:t>
            </a:r>
            <a:r>
              <a:rPr lang="ar-IQ" dirty="0" smtClean="0"/>
              <a:t> الكحول أثناء الحمل يؤدي </a:t>
            </a:r>
            <a:r>
              <a:rPr lang="ar-IQ" dirty="0" err="1" smtClean="0"/>
              <a:t>الى</a:t>
            </a:r>
            <a:r>
              <a:rPr lang="ar-IQ" dirty="0" smtClean="0"/>
              <a:t> حدوث بعض </a:t>
            </a:r>
            <a:r>
              <a:rPr lang="ar-IQ" dirty="0" err="1" smtClean="0"/>
              <a:t>الأعاقات</a:t>
            </a:r>
            <a:r>
              <a:rPr lang="ar-IQ" dirty="0" smtClean="0"/>
              <a:t> وذلك يسبب التشوهات الخلقية عند الجنين خاصة </a:t>
            </a:r>
            <a:r>
              <a:rPr lang="ar-IQ" dirty="0" err="1" smtClean="0"/>
              <a:t>كبراو</a:t>
            </a:r>
            <a:r>
              <a:rPr lang="ar-IQ" dirty="0" smtClean="0"/>
              <a:t> صغر الجمجمة وتشوهات في الأطراف والوجه .</a:t>
            </a:r>
            <a:endParaRPr lang="en-US" dirty="0" smtClean="0"/>
          </a:p>
          <a:p>
            <a:endParaRPr lang="en-US"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8200889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0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r>
              <a:rPr lang="ar-IQ" dirty="0" smtClean="0"/>
              <a:t>7- </a:t>
            </a:r>
            <a:r>
              <a:rPr lang="ar-IQ" dirty="0" err="1" smtClean="0"/>
              <a:t>الامراض</a:t>
            </a:r>
            <a:r>
              <a:rPr lang="ar-IQ" dirty="0" smtClean="0"/>
              <a:t> المزمنة عند </a:t>
            </a:r>
            <a:r>
              <a:rPr lang="ar-IQ" dirty="0" err="1" smtClean="0"/>
              <a:t>الام</a:t>
            </a:r>
            <a:r>
              <a:rPr lang="ar-IQ" dirty="0" smtClean="0"/>
              <a:t> والولادة المبكرة :</a:t>
            </a:r>
            <a:endParaRPr lang="en-US" dirty="0" smtClean="0"/>
          </a:p>
          <a:p>
            <a:r>
              <a:rPr lang="ar-IQ" dirty="0" smtClean="0"/>
              <a:t>عوامل تؤدي </a:t>
            </a:r>
            <a:r>
              <a:rPr lang="ar-IQ" dirty="0" err="1" smtClean="0"/>
              <a:t>الى</a:t>
            </a:r>
            <a:r>
              <a:rPr lang="ar-IQ" dirty="0" smtClean="0"/>
              <a:t> وجود تشوهات خلقية عند الجنين وبالتالي </a:t>
            </a:r>
            <a:r>
              <a:rPr lang="ar-IQ" dirty="0" err="1" smtClean="0"/>
              <a:t>الى</a:t>
            </a:r>
            <a:r>
              <a:rPr lang="ar-IQ" dirty="0" smtClean="0"/>
              <a:t> التخلف العقلي لعدم اكتمال نمو الجنين عند الولادة المبكرة مما يؤدي </a:t>
            </a:r>
            <a:r>
              <a:rPr lang="ar-IQ" dirty="0" err="1" smtClean="0"/>
              <a:t>الى</a:t>
            </a:r>
            <a:r>
              <a:rPr lang="ar-IQ" dirty="0" smtClean="0"/>
              <a:t> وضعه داخل الحاضنات حيث يكون الطفل </a:t>
            </a:r>
            <a:r>
              <a:rPr lang="ar-IQ" dirty="0" err="1" smtClean="0"/>
              <a:t>اكثر</a:t>
            </a:r>
            <a:r>
              <a:rPr lang="ar-IQ" dirty="0" smtClean="0"/>
              <a:t> عرضة للأمراض </a:t>
            </a:r>
            <a:r>
              <a:rPr lang="ar-IQ" dirty="0" err="1" smtClean="0"/>
              <a:t>لكوه</a:t>
            </a:r>
            <a:r>
              <a:rPr lang="ar-IQ" dirty="0" smtClean="0"/>
              <a:t> اقل مقاومة لها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3336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2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285728"/>
            <a:ext cx="8153400" cy="990600"/>
          </a:xfrm>
        </p:spPr>
        <p:txBody>
          <a:bodyPr>
            <a:normAutofit/>
          </a:bodyPr>
          <a:lstStyle/>
          <a:p>
            <a:pPr algn="ctr"/>
            <a:r>
              <a:rPr lang="ar-IQ" dirty="0" err="1" smtClean="0">
                <a:solidFill>
                  <a:srgbClr val="FF0000"/>
                </a:solidFill>
              </a:rPr>
              <a:t>الاسباب</a:t>
            </a:r>
            <a:r>
              <a:rPr lang="ar-IQ" dirty="0" smtClean="0">
                <a:solidFill>
                  <a:srgbClr val="FF0000"/>
                </a:solidFill>
              </a:rPr>
              <a:t> البيئية للتخلف العقلي     </a:t>
            </a:r>
            <a:endParaRPr lang="ar-SA"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r>
              <a:rPr lang="ar-IQ" dirty="0" smtClean="0"/>
              <a:t>هناك الكثير من الأسباب التي تؤدي </a:t>
            </a:r>
            <a:r>
              <a:rPr lang="ar-IQ" dirty="0" err="1" smtClean="0"/>
              <a:t>الى</a:t>
            </a:r>
            <a:r>
              <a:rPr lang="ar-IQ" dirty="0" smtClean="0"/>
              <a:t> التخلف العقلية ومن بينها :</a:t>
            </a:r>
            <a:endParaRPr lang="en-US" dirty="0" smtClean="0"/>
          </a:p>
          <a:p>
            <a:pPr lvl="0"/>
            <a:r>
              <a:rPr lang="ar-IQ" dirty="0" smtClean="0">
                <a:solidFill>
                  <a:srgbClr val="FF0000"/>
                </a:solidFill>
              </a:rPr>
              <a:t>1- المواد </a:t>
            </a:r>
            <a:r>
              <a:rPr lang="ar-IQ" dirty="0" smtClean="0">
                <a:solidFill>
                  <a:srgbClr val="FF0000"/>
                </a:solidFill>
              </a:rPr>
              <a:t>السامة : </a:t>
            </a:r>
            <a:endParaRPr lang="en-US" dirty="0" smtClean="0">
              <a:solidFill>
                <a:srgbClr val="FF0000"/>
              </a:solidFill>
            </a:endParaRPr>
          </a:p>
          <a:p>
            <a:pPr>
              <a:buNone/>
            </a:pPr>
            <a:r>
              <a:rPr lang="ar-IQ" dirty="0" smtClean="0"/>
              <a:t>    من </a:t>
            </a:r>
            <a:r>
              <a:rPr lang="ar-IQ" dirty="0" smtClean="0"/>
              <a:t>الثابت أن كثيرا من المواد والمعادن الثقيلة مثل الرصاص </a:t>
            </a:r>
            <a:r>
              <a:rPr lang="ar-IQ" dirty="0" err="1" smtClean="0"/>
              <a:t>والزئبق</a:t>
            </a:r>
            <a:r>
              <a:rPr lang="ar-IQ" dirty="0" smtClean="0"/>
              <a:t> تؤدي </a:t>
            </a:r>
            <a:endParaRPr lang="ar-IQ" dirty="0" smtClean="0"/>
          </a:p>
          <a:p>
            <a:pPr>
              <a:buNone/>
            </a:pPr>
            <a:r>
              <a:rPr lang="ar-IQ" dirty="0" smtClean="0"/>
              <a:t>   </a:t>
            </a:r>
            <a:r>
              <a:rPr lang="ar-IQ" dirty="0" err="1" smtClean="0"/>
              <a:t>الى</a:t>
            </a:r>
            <a:r>
              <a:rPr lang="ar-IQ" dirty="0" smtClean="0"/>
              <a:t> </a:t>
            </a:r>
            <a:r>
              <a:rPr lang="ar-IQ" dirty="0" smtClean="0"/>
              <a:t>تسمم </a:t>
            </a:r>
            <a:r>
              <a:rPr lang="ar-IQ" dirty="0" err="1" smtClean="0"/>
              <a:t>الاطفال</a:t>
            </a:r>
            <a:r>
              <a:rPr lang="ar-IQ" dirty="0" smtClean="0"/>
              <a:t> عند استنشاق تلك المواد ودخولها </a:t>
            </a:r>
            <a:r>
              <a:rPr lang="ar-IQ" dirty="0" err="1" smtClean="0"/>
              <a:t>الى</a:t>
            </a:r>
            <a:r>
              <a:rPr lang="ar-IQ" dirty="0" smtClean="0"/>
              <a:t> الرئتين , وكذلك </a:t>
            </a:r>
            <a:r>
              <a:rPr lang="ar-IQ" dirty="0" smtClean="0"/>
              <a:t>عند الاحتكاك </a:t>
            </a:r>
            <a:r>
              <a:rPr lang="ar-IQ" dirty="0" smtClean="0"/>
              <a:t>بالجلد الناعم عند الطفل حيث تصل تلك المواد الى نسيج الجهاز </a:t>
            </a:r>
          </a:p>
          <a:p>
            <a:pPr>
              <a:buNone/>
            </a:pPr>
            <a:r>
              <a:rPr lang="ar-IQ" dirty="0" smtClean="0"/>
              <a:t>   العصبي </a:t>
            </a:r>
            <a:r>
              <a:rPr lang="ar-IQ" dirty="0" smtClean="0"/>
              <a:t>المركزي الذي يمتص هذه المادة السامة , وبذلك يؤدي الى مشكلات جسمية متنوعة كما ان المهارات اللفظية ومهارات الانتباه اكثر قابلية للتاثر باثار الرصاص السامة . كما انه قد </a:t>
            </a:r>
            <a:r>
              <a:rPr lang="ar-IQ" dirty="0" smtClean="0"/>
              <a:t>يتعرض الطفل </a:t>
            </a:r>
            <a:r>
              <a:rPr lang="ar-IQ" dirty="0" err="1" smtClean="0"/>
              <a:t>للتسسمم</a:t>
            </a:r>
            <a:r>
              <a:rPr lang="ar-IQ" dirty="0" smtClean="0"/>
              <a:t> بالرصاص عند شربه لماء </a:t>
            </a:r>
            <a:r>
              <a:rPr lang="ar-IQ" dirty="0" err="1" smtClean="0"/>
              <a:t>الانابيب</a:t>
            </a:r>
            <a:r>
              <a:rPr lang="ar-IQ" dirty="0" smtClean="0"/>
              <a:t> التي يتم لحمها بالرصاص , او عن طريق الرصاص الذي يوجد في طلاء المواد الاصقة , وقد يتعرض الاطفال للتسمم بالرصاص عن طريق استنشاق غاز اول اكسيد الكربون الذي تخرجه عوادم السيارات والالات التي تدير المصانع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386394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08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r>
              <a:rPr lang="ar-IQ" dirty="0" smtClean="0"/>
              <a:t>2- </a:t>
            </a:r>
            <a:r>
              <a:rPr lang="ar-IQ" dirty="0" err="1" smtClean="0"/>
              <a:t>سوءالتغذية</a:t>
            </a:r>
            <a:r>
              <a:rPr lang="ar-IQ" dirty="0" smtClean="0"/>
              <a:t> :</a:t>
            </a:r>
          </a:p>
          <a:p>
            <a:r>
              <a:rPr lang="ar-IQ" dirty="0" smtClean="0"/>
              <a:t>لا شك </a:t>
            </a:r>
            <a:r>
              <a:rPr lang="ar-IQ" dirty="0" err="1" smtClean="0"/>
              <a:t>ان</a:t>
            </a:r>
            <a:r>
              <a:rPr lang="ar-IQ" dirty="0" smtClean="0"/>
              <a:t> سوء التغذية يؤثر تأثيرا سلبيا وواضحا على صحة </a:t>
            </a:r>
            <a:r>
              <a:rPr lang="ar-IQ" dirty="0" err="1" smtClean="0"/>
              <a:t>الاطفال</a:t>
            </a:r>
            <a:r>
              <a:rPr lang="ar-IQ" dirty="0" smtClean="0"/>
              <a:t> وتشير اغلب الدراسات </a:t>
            </a:r>
            <a:r>
              <a:rPr lang="ar-IQ" dirty="0" err="1" smtClean="0"/>
              <a:t>الى</a:t>
            </a:r>
            <a:r>
              <a:rPr lang="ar-IQ" dirty="0" smtClean="0"/>
              <a:t> </a:t>
            </a:r>
            <a:r>
              <a:rPr lang="ar-IQ" dirty="0" err="1" smtClean="0"/>
              <a:t>ان</a:t>
            </a:r>
            <a:r>
              <a:rPr lang="ar-IQ" dirty="0" smtClean="0"/>
              <a:t> هناك ارتباطا ايجابيا وعاليا بين البيئات الفقيرة والتخلف العقلي .</a:t>
            </a:r>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40301072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0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IQ" dirty="0" smtClean="0">
                <a:solidFill>
                  <a:srgbClr val="FF0000"/>
                </a:solidFill>
              </a:rPr>
              <a:t>وهناك </a:t>
            </a:r>
            <a:r>
              <a:rPr lang="ar-IQ" dirty="0" err="1" smtClean="0">
                <a:solidFill>
                  <a:srgbClr val="FF0000"/>
                </a:solidFill>
              </a:rPr>
              <a:t>اسباب</a:t>
            </a:r>
            <a:r>
              <a:rPr lang="ar-IQ" dirty="0" smtClean="0">
                <a:solidFill>
                  <a:srgbClr val="FF0000"/>
                </a:solidFill>
              </a:rPr>
              <a:t> </a:t>
            </a:r>
            <a:r>
              <a:rPr lang="ar-IQ" dirty="0" err="1" smtClean="0">
                <a:solidFill>
                  <a:srgbClr val="FF0000"/>
                </a:solidFill>
              </a:rPr>
              <a:t>اخرى</a:t>
            </a:r>
            <a:r>
              <a:rPr lang="ar-IQ" dirty="0" smtClean="0">
                <a:solidFill>
                  <a:srgbClr val="FF0000"/>
                </a:solidFill>
              </a:rPr>
              <a:t> مثل:</a:t>
            </a:r>
            <a:endParaRPr lang="en-US" dirty="0" smtClean="0">
              <a:solidFill>
                <a:srgbClr val="FF0000"/>
              </a:solidFill>
            </a:endParaRPr>
          </a:p>
          <a:p>
            <a:pPr marL="0" indent="0">
              <a:buNone/>
            </a:pPr>
            <a:r>
              <a:rPr lang="ar-IQ" dirty="0" smtClean="0"/>
              <a:t>- تعرض الطفل </a:t>
            </a:r>
            <a:r>
              <a:rPr lang="ar-IQ" dirty="0" err="1" smtClean="0"/>
              <a:t>اثناء</a:t>
            </a:r>
            <a:r>
              <a:rPr lang="ar-IQ" dirty="0" smtClean="0"/>
              <a:t> الولادة </a:t>
            </a:r>
            <a:r>
              <a:rPr lang="ar-IQ" dirty="0" err="1" smtClean="0"/>
              <a:t>الى</a:t>
            </a:r>
            <a:r>
              <a:rPr lang="ar-IQ" dirty="0" smtClean="0"/>
              <a:t> نقص </a:t>
            </a:r>
            <a:r>
              <a:rPr lang="ar-IQ" dirty="0" err="1" smtClean="0"/>
              <a:t>الاوكسجين</a:t>
            </a:r>
            <a:r>
              <a:rPr lang="ar-IQ" dirty="0" smtClean="0"/>
              <a:t>  </a:t>
            </a:r>
            <a:r>
              <a:rPr lang="ar-IQ" dirty="0" err="1" smtClean="0"/>
              <a:t>او</a:t>
            </a:r>
            <a:r>
              <a:rPr lang="ar-IQ" dirty="0" smtClean="0"/>
              <a:t> التسمم  </a:t>
            </a:r>
            <a:r>
              <a:rPr lang="ar-IQ" dirty="0" err="1" smtClean="0"/>
              <a:t>او</a:t>
            </a:r>
            <a:r>
              <a:rPr lang="ar-IQ" dirty="0" smtClean="0"/>
              <a:t> الاختناق وهذه العوامل تؤثر سلبا على </a:t>
            </a:r>
            <a:r>
              <a:rPr lang="ar-IQ" dirty="0" err="1" smtClean="0"/>
              <a:t>نموالدماغ</a:t>
            </a:r>
            <a:r>
              <a:rPr lang="ar-IQ" dirty="0" smtClean="0"/>
              <a:t> وبالتالي </a:t>
            </a:r>
            <a:r>
              <a:rPr lang="ar-IQ" dirty="0" err="1" smtClean="0"/>
              <a:t>الى</a:t>
            </a:r>
            <a:r>
              <a:rPr lang="ar-IQ" dirty="0" smtClean="0"/>
              <a:t>  حدوث التخلف العقلي .</a:t>
            </a:r>
            <a:endParaRPr lang="en-US" dirty="0" smtClean="0"/>
          </a:p>
          <a:p>
            <a:pPr marL="0" indent="0">
              <a:buNone/>
            </a:pPr>
            <a:r>
              <a:rPr lang="ar-IQ" dirty="0" smtClean="0"/>
              <a:t>-  البكتيريا  التي تسبب التهابات </a:t>
            </a:r>
            <a:r>
              <a:rPr lang="ar-IQ" dirty="0" err="1" smtClean="0"/>
              <a:t>السحايا</a:t>
            </a:r>
            <a:r>
              <a:rPr lang="ar-IQ" dirty="0" smtClean="0"/>
              <a:t> </a:t>
            </a:r>
            <a:r>
              <a:rPr lang="ar-IQ" dirty="0" err="1" smtClean="0"/>
              <a:t>او</a:t>
            </a:r>
            <a:r>
              <a:rPr lang="ar-IQ" dirty="0" smtClean="0"/>
              <a:t> تصيب الغشاء الذي يغلف المخ </a:t>
            </a:r>
            <a:r>
              <a:rPr lang="ar-IQ" dirty="0" err="1" smtClean="0"/>
              <a:t>او</a:t>
            </a:r>
            <a:r>
              <a:rPr lang="ar-IQ" dirty="0" smtClean="0"/>
              <a:t> الحبل </a:t>
            </a:r>
            <a:r>
              <a:rPr lang="ar-IQ" dirty="0" err="1" smtClean="0"/>
              <a:t>الشوكي</a:t>
            </a:r>
            <a:r>
              <a:rPr lang="ar-IQ" dirty="0" smtClean="0"/>
              <a:t> مثل بكتيريا </a:t>
            </a:r>
            <a:r>
              <a:rPr lang="ar-IQ" dirty="0" err="1" smtClean="0"/>
              <a:t>الانفلونزا</a:t>
            </a:r>
            <a:r>
              <a:rPr lang="ar-IQ" dirty="0" smtClean="0"/>
              <a:t> </a:t>
            </a:r>
            <a:r>
              <a:rPr lang="ar-IQ" dirty="0" err="1" smtClean="0"/>
              <a:t>او</a:t>
            </a:r>
            <a:r>
              <a:rPr lang="ar-IQ" dirty="0" smtClean="0"/>
              <a:t> الالتهاب الرئوي . كثيرا ما تسبب اضطرابات في </a:t>
            </a:r>
            <a:r>
              <a:rPr lang="ar-IQ" dirty="0" err="1" smtClean="0"/>
              <a:t>الاجهزة</a:t>
            </a:r>
            <a:r>
              <a:rPr lang="ar-IQ" dirty="0" smtClean="0"/>
              <a:t> العصبية المتصلة بالمخ </a:t>
            </a:r>
            <a:r>
              <a:rPr lang="ar-IQ" dirty="0" smtClean="0"/>
              <a:t>.وبالتالي تؤدي الى التخلف العقلي .</a:t>
            </a:r>
            <a:endParaRPr lang="en-US" dirty="0" smtClean="0"/>
          </a:p>
          <a:p>
            <a:pPr marL="0" lvl="0" indent="0">
              <a:buNone/>
            </a:pPr>
            <a:endParaRPr lang="en-US"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4187783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79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dirty="0" smtClean="0"/>
              <a:t> </a:t>
            </a:r>
            <a:endParaRPr lang="ar-SA" dirty="0"/>
          </a:p>
        </p:txBody>
      </p:sp>
      <p:sp>
        <p:nvSpPr>
          <p:cNvPr id="3" name="عنصر نائب للمحتوى 2"/>
          <p:cNvSpPr>
            <a:spLocks noGrp="1"/>
          </p:cNvSpPr>
          <p:nvPr>
            <p:ph idx="1"/>
          </p:nvPr>
        </p:nvSpPr>
        <p:spPr/>
        <p:txBody>
          <a:bodyPr>
            <a:normAutofit/>
          </a:bodyPr>
          <a:lstStyle/>
          <a:p>
            <a:pPr>
              <a:buNone/>
            </a:pPr>
            <a:r>
              <a:rPr lang="ar-IQ" dirty="0" smtClean="0"/>
              <a:t>  </a:t>
            </a:r>
            <a:r>
              <a:rPr lang="ar-IQ" b="1" dirty="0" smtClean="0"/>
              <a:t>ثالثا :التصنيف الطبي :</a:t>
            </a:r>
            <a:endParaRPr lang="en-US" dirty="0" smtClean="0"/>
          </a:p>
          <a:p>
            <a:pPr>
              <a:buNone/>
            </a:pPr>
            <a:endParaRPr lang="ar-IQ" dirty="0" smtClean="0"/>
          </a:p>
          <a:p>
            <a:pPr>
              <a:buNone/>
            </a:pPr>
            <a:r>
              <a:rPr lang="ar-IQ" dirty="0" smtClean="0"/>
              <a:t>يعتمد هذا التصنيف على الخصائص </a:t>
            </a:r>
            <a:r>
              <a:rPr lang="ar-IQ" dirty="0" err="1" smtClean="0"/>
              <a:t>الاكلينيكية</a:t>
            </a:r>
            <a:r>
              <a:rPr lang="ar-IQ" dirty="0" smtClean="0"/>
              <a:t> المميزة لفئة المتخلفين عقليا ويتضمن الفئات </a:t>
            </a:r>
            <a:r>
              <a:rPr lang="ar-IQ" dirty="0" err="1" smtClean="0"/>
              <a:t>الاتية</a:t>
            </a:r>
            <a:r>
              <a:rPr lang="ar-IQ" dirty="0" smtClean="0"/>
              <a:t> :</a:t>
            </a:r>
          </a:p>
          <a:p>
            <a:r>
              <a:rPr lang="ar-IQ" b="1" dirty="0" smtClean="0"/>
              <a:t>1ـ </a:t>
            </a:r>
            <a:r>
              <a:rPr lang="ar-IQ" b="1" dirty="0" err="1" smtClean="0"/>
              <a:t>الأستسقاء</a:t>
            </a:r>
            <a:r>
              <a:rPr lang="ar-IQ" b="1" dirty="0" smtClean="0"/>
              <a:t> الدماغي :</a:t>
            </a:r>
            <a:endParaRPr lang="en-US" dirty="0" smtClean="0"/>
          </a:p>
          <a:p>
            <a:r>
              <a:rPr lang="ar-IQ" dirty="0" smtClean="0"/>
              <a:t>سميت هذه الحالة بهذا الاسم لوجود سائل النخاع </a:t>
            </a:r>
            <a:r>
              <a:rPr lang="ar-IQ" dirty="0" err="1" smtClean="0"/>
              <a:t>الشوكي</a:t>
            </a:r>
            <a:r>
              <a:rPr lang="ar-IQ" dirty="0" smtClean="0"/>
              <a:t> داخل </a:t>
            </a:r>
            <a:r>
              <a:rPr lang="ar-IQ" dirty="0" err="1" smtClean="0"/>
              <a:t>او</a:t>
            </a:r>
            <a:r>
              <a:rPr lang="ar-IQ" dirty="0" smtClean="0"/>
              <a:t> خارج القشرة الدماغية , في هذه الحالة تعتمد الاعاقة على سرعة اكتشاف هذا السائلفاذا تم اكتشافه مبكرا يمكن سحبه بعملية جراحية , اما اذا تاخر اكتشافه فانه يعرض الشخص للاصابة بالتخلف العقلي لانه لا يسمح بالنمو بشكل سليم . </a:t>
            </a:r>
            <a:endParaRPr lang="en-US" dirty="0" smtClean="0"/>
          </a:p>
          <a:p>
            <a:endParaRPr lang="ar-SA" dirty="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054467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1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 xmlns:p14="http://schemas.microsoft.com/office/powerpoint/2010/main" val="2547466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r>
              <a:rPr lang="ar-SA" dirty="0"/>
              <a:t> </a:t>
            </a:r>
            <a:endParaRPr lang="en-US" dirty="0"/>
          </a:p>
          <a:p>
            <a:endParaRPr lang="ar-SA" dirty="0"/>
          </a:p>
        </p:txBody>
      </p:sp>
    </p:spTree>
    <p:extLst>
      <p:ext uri="{BB962C8B-B14F-4D97-AF65-F5344CB8AC3E}">
        <p14:creationId xmlns="" xmlns:p14="http://schemas.microsoft.com/office/powerpoint/2010/main" val="1987304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 xmlns:p14="http://schemas.microsoft.com/office/powerpoint/2010/main" val="2524887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endParaRPr lang="ar-SA" dirty="0"/>
          </a:p>
        </p:txBody>
      </p:sp>
      <p:sp>
        <p:nvSpPr>
          <p:cNvPr id="3" name="عنصر نائب للمحتوى 2"/>
          <p:cNvSpPr>
            <a:spLocks noGrp="1"/>
          </p:cNvSpPr>
          <p:nvPr>
            <p:ph idx="1"/>
          </p:nvPr>
        </p:nvSpPr>
        <p:spPr/>
        <p:txBody>
          <a:bodyPr>
            <a:normAutofit/>
          </a:bodyPr>
          <a:lstStyle/>
          <a:p>
            <a:endParaRPr lang="en-US" dirty="0"/>
          </a:p>
        </p:txBody>
      </p:sp>
    </p:spTree>
    <p:extLst>
      <p:ext uri="{BB962C8B-B14F-4D97-AF65-F5344CB8AC3E}">
        <p14:creationId xmlns="" xmlns:p14="http://schemas.microsoft.com/office/powerpoint/2010/main" val="1084967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sz="2800" smtClean="0"/>
              <a:t> </a:t>
            </a:r>
            <a:endParaRPr lang="ar-SA" sz="2800" dirty="0"/>
          </a:p>
        </p:txBody>
      </p:sp>
      <p:sp>
        <p:nvSpPr>
          <p:cNvPr id="3" name="عنصر نائب للمحتوى 2"/>
          <p:cNvSpPr>
            <a:spLocks noGrp="1"/>
          </p:cNvSpPr>
          <p:nvPr>
            <p:ph idx="1"/>
          </p:nvPr>
        </p:nvSpPr>
        <p:spPr/>
        <p:txBody>
          <a:bodyPr/>
          <a:lstStyle/>
          <a:p>
            <a:pPr>
              <a:buFontTx/>
              <a:buChar char="-"/>
            </a:pPr>
            <a:r>
              <a:rPr lang="ar-IQ" b="1" dirty="0" smtClean="0"/>
              <a:t>2ـ البول </a:t>
            </a:r>
            <a:r>
              <a:rPr lang="ar-IQ" b="1" dirty="0" err="1" smtClean="0"/>
              <a:t>الفيتاليني</a:t>
            </a:r>
            <a:r>
              <a:rPr lang="ar-IQ" b="1" dirty="0" smtClean="0"/>
              <a:t> :</a:t>
            </a:r>
            <a:endParaRPr lang="en-US" dirty="0" smtClean="0"/>
          </a:p>
          <a:p>
            <a:pPr>
              <a:buFontTx/>
              <a:buChar char="-"/>
            </a:pPr>
            <a:r>
              <a:rPr lang="ar-IQ" dirty="0" smtClean="0"/>
              <a:t>يعود اكتشاف هذه الظاهرة </a:t>
            </a:r>
            <a:r>
              <a:rPr lang="ar-IQ" dirty="0" err="1" smtClean="0"/>
              <a:t>الى</a:t>
            </a:r>
            <a:r>
              <a:rPr lang="ar-IQ" dirty="0" smtClean="0"/>
              <a:t> الطبيب النرويجي </a:t>
            </a:r>
            <a:r>
              <a:rPr lang="ar-IQ" dirty="0" err="1" smtClean="0"/>
              <a:t>فولنج</a:t>
            </a:r>
            <a:r>
              <a:rPr lang="ar-IQ" dirty="0" smtClean="0"/>
              <a:t> وسبب وجود هذه الظاهرة هو نقص كفاءة الكبد في </a:t>
            </a:r>
            <a:r>
              <a:rPr lang="ar-IQ" dirty="0" err="1" smtClean="0"/>
              <a:t>افراز</a:t>
            </a:r>
            <a:r>
              <a:rPr lang="ar-IQ" dirty="0" smtClean="0"/>
              <a:t> </a:t>
            </a:r>
            <a:r>
              <a:rPr lang="ar-IQ" dirty="0" err="1" smtClean="0"/>
              <a:t>انزيم</a:t>
            </a:r>
            <a:r>
              <a:rPr lang="ar-IQ" dirty="0" smtClean="0"/>
              <a:t> يساعد في عملية التمثيل الغذائي , ويمكن اكتشاف وحود هذه الظاهرة عند الطفل اما بوضع نقاط من حامض الفيريك مع بول الطفل , فاذا تغير لونه الى اللون الاخضر فهذا يعني وجود حالة </a:t>
            </a:r>
            <a:r>
              <a:rPr lang="en-US" dirty="0" err="1" smtClean="0"/>
              <a:t>pku</a:t>
            </a:r>
            <a:r>
              <a:rPr lang="en-US" dirty="0" smtClean="0"/>
              <a:t> </a:t>
            </a:r>
            <a:r>
              <a:rPr lang="ar-IQ" dirty="0" smtClean="0"/>
              <a:t>عند الطفل , كما يمكن وضع شريط حامض الفيريك على فوطة الطفل وبعد ذلكيقارن اللون مع اللوحة الطبية المختصة .</a:t>
            </a:r>
            <a:endParaRPr lang="en-US" dirty="0" smtClean="0"/>
          </a:p>
          <a:p>
            <a:pPr>
              <a:buFontTx/>
              <a:buChar char="-"/>
            </a:pPr>
            <a:endParaRPr lang="en-US" dirty="0" smtClean="0">
              <a:solidFill>
                <a:schemeClr val="tx1">
                  <a:lumMod val="95000"/>
                  <a:lumOff val="5000"/>
                </a:schemeClr>
              </a:solidFill>
            </a:endParaRPr>
          </a:p>
          <a:p>
            <a:pPr marL="514350" indent="-514350">
              <a:buFont typeface="Wingdings 2"/>
              <a:buAutoNum type="arabicPeriod"/>
            </a:pPr>
            <a:endParaRPr lang="en-US" dirty="0" smtClean="0"/>
          </a:p>
          <a:p>
            <a:pPr marL="514350" lvl="0" indent="-514350">
              <a:buAutoNum type="arabicPeriod"/>
            </a:pPr>
            <a:endParaRPr lang="ar-IQ" dirty="0" smtClean="0"/>
          </a:p>
          <a:p>
            <a:pPr marL="514350" lvl="0" indent="-514350">
              <a:buAutoNum type="arabicPeriod"/>
            </a:pPr>
            <a:endParaRPr lang="en-US" dirty="0" smtClean="0"/>
          </a:p>
          <a:p>
            <a:pPr>
              <a:buNone/>
            </a:pPr>
            <a:endParaRPr lang="ar-IQ" dirty="0" smtClean="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699894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5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pPr>
              <a:buNone/>
            </a:pPr>
            <a:r>
              <a:rPr lang="ar-IQ" b="1" dirty="0" smtClean="0"/>
              <a:t>3ـ حالة عرض داو </a:t>
            </a:r>
            <a:r>
              <a:rPr lang="ar-IQ" b="1" dirty="0" err="1" smtClean="0"/>
              <a:t>ن</a:t>
            </a:r>
            <a:r>
              <a:rPr lang="ar-IQ" b="1" dirty="0" smtClean="0"/>
              <a:t> </a:t>
            </a:r>
            <a:r>
              <a:rPr lang="ar-IQ" b="1" dirty="0" err="1" smtClean="0"/>
              <a:t>او</a:t>
            </a:r>
            <a:r>
              <a:rPr lang="ar-IQ" b="1" dirty="0" smtClean="0"/>
              <a:t> المنغولية :</a:t>
            </a:r>
            <a:endParaRPr lang="en-US" dirty="0" smtClean="0"/>
          </a:p>
          <a:p>
            <a:pPr>
              <a:buNone/>
            </a:pPr>
            <a:r>
              <a:rPr lang="ar-IQ" dirty="0" smtClean="0"/>
              <a:t>تعود هذه التسمية </a:t>
            </a:r>
            <a:r>
              <a:rPr lang="ar-IQ" dirty="0" err="1" smtClean="0"/>
              <a:t>الى</a:t>
            </a:r>
            <a:r>
              <a:rPr lang="ar-IQ" dirty="0" smtClean="0"/>
              <a:t> الطبيب الانجليزي جون </a:t>
            </a:r>
            <a:r>
              <a:rPr lang="ar-IQ" dirty="0" err="1" smtClean="0"/>
              <a:t>داون</a:t>
            </a:r>
            <a:r>
              <a:rPr lang="ar-IQ" dirty="0" smtClean="0"/>
              <a:t> الذي </a:t>
            </a:r>
            <a:r>
              <a:rPr lang="ar-IQ" dirty="0" err="1" smtClean="0"/>
              <a:t>اكد</a:t>
            </a:r>
            <a:r>
              <a:rPr lang="ar-IQ" dirty="0" smtClean="0"/>
              <a:t> </a:t>
            </a:r>
            <a:r>
              <a:rPr lang="ar-IQ" dirty="0" err="1" smtClean="0"/>
              <a:t>ان</a:t>
            </a:r>
            <a:r>
              <a:rPr lang="ar-IQ" dirty="0" smtClean="0"/>
              <a:t> هذه الحالة تظهر لدى 10% من المتخلفين عقليا من ذوي </a:t>
            </a:r>
            <a:r>
              <a:rPr lang="ar-IQ" dirty="0" err="1" smtClean="0"/>
              <a:t>الاتخلف</a:t>
            </a:r>
            <a:r>
              <a:rPr lang="ar-IQ" dirty="0" smtClean="0"/>
              <a:t> </a:t>
            </a:r>
            <a:r>
              <a:rPr lang="ar-IQ" dirty="0" err="1" smtClean="0"/>
              <a:t>العقليالمتوسط</a:t>
            </a:r>
            <a:r>
              <a:rPr lang="ar-IQ" dirty="0" smtClean="0"/>
              <a:t> والشديد.</a:t>
            </a:r>
            <a:endParaRPr lang="en-US" dirty="0" smtClean="0"/>
          </a:p>
          <a:p>
            <a:pPr>
              <a:buNone/>
            </a:pPr>
            <a:endParaRPr lang="ar-IQ" dirty="0" smtClean="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669362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6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4000" dirty="0" smtClean="0"/>
              <a:t>          </a:t>
            </a:r>
            <a:endParaRPr lang="ar-SA" sz="4000" dirty="0"/>
          </a:p>
        </p:txBody>
      </p:sp>
      <p:sp>
        <p:nvSpPr>
          <p:cNvPr id="3" name="عنصر نائب للمحتوى 2"/>
          <p:cNvSpPr>
            <a:spLocks noGrp="1"/>
          </p:cNvSpPr>
          <p:nvPr>
            <p:ph idx="1"/>
          </p:nvPr>
        </p:nvSpPr>
        <p:spPr/>
        <p:txBody>
          <a:bodyPr>
            <a:normAutofit/>
          </a:bodyPr>
          <a:lstStyle/>
          <a:p>
            <a:pPr>
              <a:buNone/>
            </a:pPr>
            <a:endParaRPr lang="ar-IQ" b="1" dirty="0" smtClean="0">
              <a:solidFill>
                <a:srgbClr val="C00000"/>
              </a:solidFill>
            </a:endParaRPr>
          </a:p>
          <a:p>
            <a:pPr>
              <a:buFontTx/>
              <a:buChar char="-"/>
            </a:pPr>
            <a:r>
              <a:rPr lang="ar-IQ" b="1" dirty="0" smtClean="0"/>
              <a:t>4ـ صغر حجم الجمجمة </a:t>
            </a:r>
            <a:endParaRPr lang="en-US" dirty="0" smtClean="0"/>
          </a:p>
          <a:p>
            <a:pPr>
              <a:buFontTx/>
              <a:buChar char="-"/>
            </a:pPr>
            <a:r>
              <a:rPr lang="ar-IQ" dirty="0" smtClean="0"/>
              <a:t>يعود السبب في هذه الحالة </a:t>
            </a:r>
            <a:r>
              <a:rPr lang="ar-IQ" dirty="0" err="1" smtClean="0"/>
              <a:t>الى</a:t>
            </a:r>
            <a:r>
              <a:rPr lang="ar-IQ" dirty="0" smtClean="0"/>
              <a:t> تناول الكحول والتدخين وتناول </a:t>
            </a:r>
            <a:r>
              <a:rPr lang="ar-IQ" dirty="0" err="1" smtClean="0"/>
              <a:t>العقاقيراثناء</a:t>
            </a:r>
            <a:r>
              <a:rPr lang="ar-IQ" dirty="0" smtClean="0"/>
              <a:t> الحمل , وقد تعود ايضا الى العوامل الوراثية ,وفي هذه الحالة يصعب على المعاق التازر الحركي والبصري .</a:t>
            </a:r>
          </a:p>
          <a:p>
            <a:pPr>
              <a:buFontTx/>
              <a:buChar char="-"/>
            </a:pPr>
            <a:endParaRPr lang="en-US" dirty="0" smtClean="0"/>
          </a:p>
          <a:p>
            <a:pPr>
              <a:buFontTx/>
              <a:buChar char="-"/>
            </a:pPr>
            <a:r>
              <a:rPr lang="ar-IQ" b="1" dirty="0" smtClean="0"/>
              <a:t>5ـ </a:t>
            </a:r>
            <a:r>
              <a:rPr lang="ar-IQ" b="1" dirty="0" err="1" smtClean="0"/>
              <a:t>القماءة</a:t>
            </a:r>
            <a:r>
              <a:rPr lang="ar-IQ" b="1" dirty="0" smtClean="0"/>
              <a:t> :</a:t>
            </a:r>
            <a:endParaRPr lang="en-US" dirty="0" smtClean="0"/>
          </a:p>
          <a:p>
            <a:pPr>
              <a:buFontTx/>
              <a:buChar char="-"/>
            </a:pPr>
            <a:r>
              <a:rPr lang="ar-IQ" dirty="0" smtClean="0"/>
              <a:t>يعود السبب في هذه الحالة </a:t>
            </a:r>
            <a:r>
              <a:rPr lang="ar-IQ" dirty="0" err="1" smtClean="0"/>
              <a:t>الى</a:t>
            </a:r>
            <a:r>
              <a:rPr lang="ar-IQ" dirty="0" smtClean="0"/>
              <a:t> نقص في </a:t>
            </a:r>
            <a:r>
              <a:rPr lang="ar-IQ" dirty="0" err="1" smtClean="0"/>
              <a:t>افراز</a:t>
            </a:r>
            <a:r>
              <a:rPr lang="ar-IQ" dirty="0" smtClean="0"/>
              <a:t> حامض </a:t>
            </a:r>
            <a:r>
              <a:rPr lang="ar-IQ" dirty="0" err="1" smtClean="0"/>
              <a:t>الثيروكسين</a:t>
            </a:r>
            <a:r>
              <a:rPr lang="ar-IQ" dirty="0" smtClean="0"/>
              <a:t> الذي تفرزه الغدة الدرقية .</a:t>
            </a:r>
            <a:endParaRPr lang="en-US" dirty="0" smtClean="0"/>
          </a:p>
          <a:p>
            <a:pPr>
              <a:buFontTx/>
              <a:buChar char="-"/>
            </a:pPr>
            <a:endParaRPr lang="en-US" b="1" dirty="0" smtClean="0">
              <a:solidFill>
                <a:srgbClr val="C00000"/>
              </a:solidFill>
            </a:endParaRPr>
          </a:p>
        </p:txBody>
      </p:sp>
      <p:pic>
        <p:nvPicPr>
          <p:cNvPr id="5" name="صوت مسجّل">
            <a:hlinkClick r:id="" action="ppaction://media"/>
          </p:cNvPr>
          <p:cNvPicPr>
            <a:picLocks noRot="1" noChangeAspect="1"/>
          </p:cNvPicPr>
          <p:nvPr>
            <a:wavAudioFile r:embed="rId1" name="صوت مسجّل"/>
          </p:nvPr>
        </p:nvPicPr>
        <p:blipFill>
          <a:blip r:embed="rId4"/>
          <a:stretch>
            <a:fillRect/>
          </a:stretch>
        </p:blipFill>
        <p:spPr>
          <a:xfrm>
            <a:off x="4419600" y="3276600"/>
            <a:ext cx="304800" cy="304800"/>
          </a:xfrm>
          <a:prstGeom prst="rect">
            <a:avLst/>
          </a:prstGeom>
        </p:spPr>
      </p:pic>
      <p:pic>
        <p:nvPicPr>
          <p:cNvPr id="6" name="صوت مسجّل">
            <a:hlinkClick r:id="" action="ppaction://media"/>
          </p:cNvPr>
          <p:cNvPicPr>
            <a:picLocks noRot="1" noChangeAspect="1"/>
          </p:cNvPicPr>
          <p:nvPr>
            <a:wavAudioFile r:embed="rId2" name="صوت مسجّل"/>
          </p:nvPr>
        </p:nvPicPr>
        <p:blipFill>
          <a:blip r:embed="rId4"/>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3217365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56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7078"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rgbClr val="C00000"/>
                </a:solidFill>
              </a:rPr>
              <a:t>أسباب التخلف العقلي ...................</a:t>
            </a:r>
            <a:endParaRPr lang="ar-SA" dirty="0">
              <a:solidFill>
                <a:srgbClr val="C00000"/>
              </a:solidFill>
            </a:endParaRPr>
          </a:p>
        </p:txBody>
      </p:sp>
      <p:sp>
        <p:nvSpPr>
          <p:cNvPr id="3" name="عنصر نائب للمحتوى 2"/>
          <p:cNvSpPr>
            <a:spLocks noGrp="1"/>
          </p:cNvSpPr>
          <p:nvPr>
            <p:ph idx="1"/>
          </p:nvPr>
        </p:nvSpPr>
        <p:spPr/>
        <p:txBody>
          <a:bodyPr>
            <a:normAutofit fontScale="92500" lnSpcReduction="10000"/>
          </a:bodyPr>
          <a:lstStyle/>
          <a:p>
            <a:pPr marL="514350" indent="-514350">
              <a:buNone/>
            </a:pPr>
            <a:r>
              <a:rPr lang="ar-IQ" dirty="0" smtClean="0"/>
              <a:t>يمكن تقسيم العوامل المسببة للتخلف العقلي على </a:t>
            </a:r>
            <a:r>
              <a:rPr lang="ar-IQ" dirty="0" err="1" smtClean="0"/>
              <a:t>اساس</a:t>
            </a:r>
            <a:r>
              <a:rPr lang="ar-IQ" dirty="0" smtClean="0"/>
              <a:t> المرحلة الزمنية التي حدثت فيها هذه العوامل وفق الترتيب التالي :</a:t>
            </a:r>
            <a:endParaRPr lang="en-US" dirty="0" smtClean="0"/>
          </a:p>
          <a:p>
            <a:pPr marL="514350" indent="-514350">
              <a:buNone/>
            </a:pPr>
            <a:r>
              <a:rPr lang="ar-IQ" b="1" dirty="0" smtClean="0">
                <a:solidFill>
                  <a:srgbClr val="FF0000"/>
                </a:solidFill>
              </a:rPr>
              <a:t>المرحلة </a:t>
            </a:r>
            <a:r>
              <a:rPr lang="ar-IQ" b="1" dirty="0" err="1" smtClean="0">
                <a:solidFill>
                  <a:srgbClr val="FF0000"/>
                </a:solidFill>
              </a:rPr>
              <a:t>الاولى</a:t>
            </a:r>
            <a:r>
              <a:rPr lang="ar-IQ" b="1" dirty="0" smtClean="0">
                <a:solidFill>
                  <a:srgbClr val="FF0000"/>
                </a:solidFill>
              </a:rPr>
              <a:t> : مرحلة </a:t>
            </a:r>
            <a:r>
              <a:rPr lang="ar-IQ" b="1" dirty="0" err="1" smtClean="0">
                <a:solidFill>
                  <a:srgbClr val="FF0000"/>
                </a:solidFill>
              </a:rPr>
              <a:t>ماقبل</a:t>
            </a:r>
            <a:r>
              <a:rPr lang="ar-IQ" b="1" dirty="0" smtClean="0">
                <a:solidFill>
                  <a:srgbClr val="FF0000"/>
                </a:solidFill>
              </a:rPr>
              <a:t> الولادة :</a:t>
            </a:r>
            <a:endParaRPr lang="en-US" dirty="0" smtClean="0">
              <a:solidFill>
                <a:srgbClr val="FF0000"/>
              </a:solidFill>
            </a:endParaRPr>
          </a:p>
          <a:p>
            <a:pPr marL="514350" indent="-514350">
              <a:buNone/>
            </a:pPr>
            <a:r>
              <a:rPr lang="ar-IQ" dirty="0" smtClean="0"/>
              <a:t>يمكن تقسيم العوامل المسببة للتخلف العقلي من مرحلة ما قبل الولادة </a:t>
            </a:r>
            <a:r>
              <a:rPr lang="ar-IQ" dirty="0" err="1" smtClean="0"/>
              <a:t>الى</a:t>
            </a:r>
            <a:r>
              <a:rPr lang="ar-IQ" dirty="0" smtClean="0"/>
              <a:t> العوامل التالية :</a:t>
            </a:r>
            <a:r>
              <a:rPr lang="ar-IQ" b="1" dirty="0" smtClean="0"/>
              <a:t>(.العوامل الجنينية )</a:t>
            </a:r>
            <a:r>
              <a:rPr lang="ar-IQ" dirty="0" smtClean="0"/>
              <a:t> (العوامل غير الجينية )</a:t>
            </a:r>
            <a:endParaRPr lang="en-US" dirty="0" smtClean="0"/>
          </a:p>
          <a:p>
            <a:pPr marL="514350" indent="-514350">
              <a:buNone/>
            </a:pPr>
            <a:r>
              <a:rPr lang="ar-IQ" sz="2000" b="1" dirty="0" smtClean="0">
                <a:solidFill>
                  <a:srgbClr val="FF0000"/>
                </a:solidFill>
              </a:rPr>
              <a:t>أ. العوامل الجنينية :</a:t>
            </a:r>
            <a:endParaRPr lang="en-US" sz="2000" dirty="0" smtClean="0">
              <a:solidFill>
                <a:srgbClr val="FF0000"/>
              </a:solidFill>
            </a:endParaRPr>
          </a:p>
          <a:p>
            <a:pPr marL="514350" indent="-514350">
              <a:buNone/>
            </a:pPr>
            <a:r>
              <a:rPr lang="ar-IQ" dirty="0" smtClean="0"/>
              <a:t>      من المعروف </a:t>
            </a:r>
            <a:r>
              <a:rPr lang="ar-IQ" dirty="0" err="1" smtClean="0"/>
              <a:t>ان</a:t>
            </a:r>
            <a:r>
              <a:rPr lang="ar-IQ" dirty="0" smtClean="0"/>
              <a:t> صفات الفرد الواضحة يمكن ملاحظتها بسهولة مثل الطول ولون الشعر والعيون وشكل </a:t>
            </a:r>
            <a:r>
              <a:rPr lang="ar-IQ" dirty="0" err="1" smtClean="0"/>
              <a:t>الانف</a:t>
            </a:r>
            <a:r>
              <a:rPr lang="ar-IQ" dirty="0" smtClean="0"/>
              <a:t> وغير ذلك تحددها </a:t>
            </a:r>
            <a:r>
              <a:rPr lang="ar-IQ" dirty="0" err="1" smtClean="0"/>
              <a:t>الكروموسومات</a:t>
            </a:r>
            <a:r>
              <a:rPr lang="ar-IQ" dirty="0" smtClean="0"/>
              <a:t> الموجودة في نواة الخلية البشرية , ويقدر العلماءان كروموسومات الانسان تحمل ما بين (60000-100000) جين بعضها ياتي من قبل الاب والاخر من الام . ونتيجة لتفاعل هذه الجينات بعضها مع بعض تتوالد تلك الصفات الوراثية التي تحدد صفات الفرد في مختلف النواحي .</a:t>
            </a:r>
            <a:endParaRPr lang="en-US" dirty="0" smtClean="0"/>
          </a:p>
          <a:p>
            <a:pPr marL="514350" indent="-514350">
              <a:buNone/>
            </a:pPr>
            <a:endParaRPr lang="ar-IQ" dirty="0" smtClean="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132232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03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a:bodyPr>
          <a:lstStyle/>
          <a:p>
            <a:r>
              <a:rPr lang="ar-IQ" dirty="0" smtClean="0"/>
              <a:t>وقد </a:t>
            </a:r>
            <a:r>
              <a:rPr lang="ar-IQ" dirty="0" err="1" smtClean="0"/>
              <a:t>ارادت</a:t>
            </a:r>
            <a:r>
              <a:rPr lang="ar-IQ" dirty="0" smtClean="0"/>
              <a:t> المشيئة </a:t>
            </a:r>
            <a:r>
              <a:rPr lang="ar-IQ" dirty="0" err="1" smtClean="0"/>
              <a:t>الالهية</a:t>
            </a:r>
            <a:r>
              <a:rPr lang="ar-IQ" dirty="0" smtClean="0"/>
              <a:t> لحكمة ما </a:t>
            </a:r>
            <a:r>
              <a:rPr lang="ar-IQ" dirty="0" err="1" smtClean="0"/>
              <a:t>ان</a:t>
            </a:r>
            <a:r>
              <a:rPr lang="ar-IQ" dirty="0" smtClean="0"/>
              <a:t> يكون هناك بعض الجينات </a:t>
            </a:r>
            <a:r>
              <a:rPr lang="ar-IQ" dirty="0" err="1" smtClean="0"/>
              <a:t>الضارةمنتشرة</a:t>
            </a:r>
            <a:r>
              <a:rPr lang="ar-IQ" dirty="0" smtClean="0"/>
              <a:t> في هذا الكم الهائل من الجينات , وقد تمكن العلماء من معرفة 2800 جين له صفات ضارة وغير مرغوبة </a:t>
            </a:r>
            <a:endParaRPr lang="en-US" dirty="0" smtClean="0"/>
          </a:p>
          <a:p>
            <a:r>
              <a:rPr lang="ar-IQ" dirty="0" smtClean="0"/>
              <a:t>ولكن لحسن الحظ فان نسبة انتشار هذه الجينات الضارة بين الناس قليلة جدا وبعضها نادر </a:t>
            </a:r>
            <a:r>
              <a:rPr lang="ar-IQ" dirty="0" err="1" smtClean="0"/>
              <a:t>دا</a:t>
            </a:r>
            <a:r>
              <a:rPr lang="ar-IQ" dirty="0" smtClean="0"/>
              <a:t> . وبالتالي فان احتمال تزاوج </a:t>
            </a:r>
            <a:r>
              <a:rPr lang="ar-IQ" dirty="0" err="1" smtClean="0"/>
              <a:t>الانسان</a:t>
            </a:r>
            <a:r>
              <a:rPr lang="ar-IQ" dirty="0" smtClean="0"/>
              <a:t> الذي يحمل هذه الجينات الضارة مع </a:t>
            </a:r>
            <a:r>
              <a:rPr lang="ar-IQ" dirty="0" err="1" smtClean="0"/>
              <a:t>انسانة</a:t>
            </a:r>
            <a:r>
              <a:rPr lang="ar-IQ" dirty="0" smtClean="0"/>
              <a:t> تحمل نفس هذه الجينات الضارة هو </a:t>
            </a:r>
            <a:r>
              <a:rPr lang="ar-IQ" dirty="0" err="1" smtClean="0"/>
              <a:t>احتما</a:t>
            </a:r>
            <a:r>
              <a:rPr lang="ar-IQ" dirty="0" smtClean="0"/>
              <a:t> ل نادر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843405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50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r>
              <a:rPr lang="ar-IQ" dirty="0" smtClean="0"/>
              <a:t>ومن هذه الحالات المرضية حالة الحامض </a:t>
            </a:r>
            <a:r>
              <a:rPr lang="ar-IQ" dirty="0" err="1" smtClean="0">
                <a:solidFill>
                  <a:srgbClr val="FF0000"/>
                </a:solidFill>
              </a:rPr>
              <a:t>الفينلكتونوريا</a:t>
            </a:r>
            <a:r>
              <a:rPr lang="ar-IQ" dirty="0" smtClean="0"/>
              <a:t> (</a:t>
            </a:r>
            <a:r>
              <a:rPr lang="en-US" dirty="0" err="1" smtClean="0"/>
              <a:t>pku</a:t>
            </a:r>
            <a:r>
              <a:rPr lang="ar-IQ" dirty="0" smtClean="0"/>
              <a:t>) وحالة </a:t>
            </a:r>
            <a:r>
              <a:rPr lang="ar-IQ" dirty="0" err="1" smtClean="0">
                <a:solidFill>
                  <a:srgbClr val="FF0000"/>
                </a:solidFill>
              </a:rPr>
              <a:t>الكلالتوسيميا</a:t>
            </a:r>
            <a:r>
              <a:rPr lang="ar-IQ" dirty="0" smtClean="0"/>
              <a:t> , وهناك حالات </a:t>
            </a:r>
            <a:r>
              <a:rPr lang="ar-IQ" dirty="0" err="1" smtClean="0"/>
              <a:t>اخرى</a:t>
            </a:r>
            <a:r>
              <a:rPr lang="ar-IQ" dirty="0" smtClean="0"/>
              <a:t> مثل </a:t>
            </a:r>
            <a:r>
              <a:rPr lang="ar-IQ" dirty="0" err="1" smtClean="0">
                <a:solidFill>
                  <a:srgbClr val="FF0000"/>
                </a:solidFill>
              </a:rPr>
              <a:t>القماءة</a:t>
            </a:r>
            <a:r>
              <a:rPr lang="ar-IQ" dirty="0" smtClean="0"/>
              <a:t> </a:t>
            </a:r>
            <a:r>
              <a:rPr lang="ar-IQ" dirty="0" err="1" smtClean="0"/>
              <a:t>او</a:t>
            </a:r>
            <a:r>
              <a:rPr lang="ar-IQ" dirty="0" smtClean="0"/>
              <a:t> </a:t>
            </a:r>
            <a:r>
              <a:rPr lang="ar-IQ" dirty="0" smtClean="0">
                <a:solidFill>
                  <a:srgbClr val="FF0000"/>
                </a:solidFill>
              </a:rPr>
              <a:t>صغر</a:t>
            </a:r>
            <a:r>
              <a:rPr lang="ar-IQ" dirty="0" smtClean="0"/>
              <a:t> </a:t>
            </a:r>
            <a:r>
              <a:rPr lang="ar-IQ" dirty="0" smtClean="0">
                <a:solidFill>
                  <a:srgbClr val="FF0000"/>
                </a:solidFill>
              </a:rPr>
              <a:t>حجم</a:t>
            </a:r>
            <a:r>
              <a:rPr lang="ar-IQ" dirty="0" smtClean="0"/>
              <a:t> </a:t>
            </a:r>
            <a:r>
              <a:rPr lang="ar-IQ" dirty="0" smtClean="0">
                <a:solidFill>
                  <a:srgbClr val="FF0000"/>
                </a:solidFill>
              </a:rPr>
              <a:t>الجمجمة</a:t>
            </a:r>
            <a:r>
              <a:rPr lang="ar-IQ" dirty="0" smtClean="0"/>
              <a:t> وهناك عامل </a:t>
            </a:r>
            <a:r>
              <a:rPr lang="ar-IQ" dirty="0" err="1" smtClean="0"/>
              <a:t>اخر</a:t>
            </a:r>
            <a:r>
              <a:rPr lang="ar-IQ" dirty="0" smtClean="0"/>
              <a:t> مهم وهو الانقسام المبكر للبويضة الملقحة والذي قد يؤدي </a:t>
            </a:r>
            <a:r>
              <a:rPr lang="ar-IQ" dirty="0" err="1" smtClean="0"/>
              <a:t>الى</a:t>
            </a:r>
            <a:r>
              <a:rPr lang="ar-IQ" dirty="0" smtClean="0"/>
              <a:t> انقسام الخلية الجينية , حيث يؤدي بدوره الى خلل في انقسام الكروموسومات وينتج عن ذلك ما يعرف </a:t>
            </a:r>
            <a:r>
              <a:rPr lang="ar-IQ" dirty="0" smtClean="0">
                <a:solidFill>
                  <a:srgbClr val="FF0000"/>
                </a:solidFill>
              </a:rPr>
              <a:t>بمتلازمة</a:t>
            </a:r>
            <a:r>
              <a:rPr lang="ar-IQ" dirty="0" smtClean="0"/>
              <a:t> </a:t>
            </a:r>
            <a:r>
              <a:rPr lang="ar-IQ" dirty="0" smtClean="0">
                <a:solidFill>
                  <a:srgbClr val="FF0000"/>
                </a:solidFill>
              </a:rPr>
              <a:t>داون</a:t>
            </a:r>
            <a:r>
              <a:rPr lang="ar-IQ" dirty="0" smtClean="0"/>
              <a:t> او </a:t>
            </a:r>
            <a:r>
              <a:rPr lang="ar-IQ" dirty="0" smtClean="0">
                <a:solidFill>
                  <a:srgbClr val="FF0000"/>
                </a:solidFill>
              </a:rPr>
              <a:t>المنغولية</a:t>
            </a:r>
            <a:r>
              <a:rPr lang="ar-IQ" dirty="0" smtClean="0"/>
              <a:t> .</a:t>
            </a:r>
            <a:endParaRPr lang="en-US" dirty="0" smtClean="0"/>
          </a:p>
          <a:p>
            <a:endParaRPr lang="ar-SA" dirty="0" smtClean="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12229953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8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fontScale="92500" lnSpcReduction="10000"/>
          </a:bodyPr>
          <a:lstStyle/>
          <a:p>
            <a:r>
              <a:rPr lang="ar-IQ" dirty="0" smtClean="0">
                <a:solidFill>
                  <a:srgbClr val="FF0000"/>
                </a:solidFill>
              </a:rPr>
              <a:t>ب- العوامل غير الجينية :</a:t>
            </a:r>
            <a:endParaRPr lang="en-US" dirty="0" smtClean="0">
              <a:solidFill>
                <a:srgbClr val="FF0000"/>
              </a:solidFill>
            </a:endParaRPr>
          </a:p>
          <a:p>
            <a:r>
              <a:rPr lang="en-US" dirty="0" smtClean="0"/>
              <a:t> </a:t>
            </a:r>
            <a:r>
              <a:rPr lang="ar-IQ" dirty="0" smtClean="0">
                <a:solidFill>
                  <a:srgbClr val="FF0000"/>
                </a:solidFill>
              </a:rPr>
              <a:t>1-الأشعة</a:t>
            </a:r>
            <a:r>
              <a:rPr lang="ar-IQ" dirty="0" smtClean="0"/>
              <a:t> : الاشعة السينية كما هو معروف تؤثر تأثيرا سلبيا على نمو الجنين وخاصة في الاشهر الاولى من الحمل  وقد تم اكتشاف ذلك عندما تم علاج النساء الحوامل المصابات  بمرض سرطان الرحم وذلك في الثلاثينات من القرن الماضي حين ظهر ت الكثير من التشوهات الخلقية وذلك نتيجة للحرب العالمية الثانية , وللحروب بشكل عام , وقد ظهر ذلك واضحا في هيروشيما ونجازاكي في اليابان بعد ان القت امريكا قنبلتين نوويتين على تلك المناطق حيث انتشرت في تلك المناطق التشوهات الخلقية بالاضافة الى كبروصغر  حجم الجمجمة وامراض السرطان وغيرها من الامراض التي انتشرت بشكل ملفت للنظر وظهرت ايضا في المناطق القريبة من تشيرنوبل المفاعل النووي الروسي عندما ظهرت في انفجارات ادت الى تسرب بعض الاشعاعات من هذا المفاعل .</a:t>
            </a:r>
            <a:endParaRPr lang="en-US" dirty="0" smtClean="0"/>
          </a:p>
          <a:p>
            <a:r>
              <a:rPr lang="ar-IQ" dirty="0" smtClean="0"/>
              <a:t>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476149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57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1081</TotalTime>
  <Words>1283</Words>
  <Application>Microsoft Office PowerPoint</Application>
  <PresentationFormat>عرض على الشاشة (3:4)‏</PresentationFormat>
  <Paragraphs>59</Paragraphs>
  <Slides>23</Slides>
  <Notes>0</Notes>
  <HiddenSlides>0</HiddenSlides>
  <MMClips>19</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تدفق</vt:lpstr>
      <vt:lpstr>التخلف العقلي(3) </vt:lpstr>
      <vt:lpstr> </vt:lpstr>
      <vt:lpstr> </vt:lpstr>
      <vt:lpstr>الشريحة 4</vt:lpstr>
      <vt:lpstr>          </vt:lpstr>
      <vt:lpstr>أسباب التخلف العقلي ...................</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الاسباب البيئية للتخلف العقلي     </vt:lpstr>
      <vt:lpstr>الشريحة 18</vt:lpstr>
      <vt:lpstr>الشريحة 19</vt:lpstr>
      <vt:lpstr>الشريحة 20</vt:lpstr>
      <vt:lpstr>الشريحة 21</vt:lpstr>
      <vt:lpstr>الشريحة 22</vt:lpstr>
      <vt:lpstr>الشريحة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المجموعة الرابعة      الوسائل التعليمية</dc:title>
  <dc:creator>د.داود حلس</dc:creator>
  <cp:lastModifiedBy>Administrator</cp:lastModifiedBy>
  <cp:revision>195</cp:revision>
  <dcterms:created xsi:type="dcterms:W3CDTF">2017-08-28T17:57:30Z</dcterms:created>
  <dcterms:modified xsi:type="dcterms:W3CDTF">2020-12-26T16:57:52Z</dcterms:modified>
</cp:coreProperties>
</file>